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56" r:id="rId3"/>
    <p:sldId id="258" r:id="rId4"/>
    <p:sldId id="260" r:id="rId5"/>
    <p:sldId id="28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  <p:sldId id="280" r:id="rId25"/>
    <p:sldId id="281" r:id="rId26"/>
    <p:sldId id="288" r:id="rId27"/>
    <p:sldId id="289" r:id="rId28"/>
    <p:sldId id="286" r:id="rId29"/>
  </p:sldIdLst>
  <p:sldSz cx="9144000" cy="6858000" type="screen4x3"/>
  <p:notesSz cx="6797675" cy="9926638"/>
  <p:custDataLst>
    <p:tags r:id="rId3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8F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7423A-2E1D-464F-ACFB-B0F8124D93B2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A4C6D-808A-4068-9454-16B0EE5AF1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127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278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E2272-39ED-45C3-BCD9-98A92B995EE7}" type="datetime1">
              <a:rPr lang="ru-RU" smtClean="0"/>
              <a:pPr/>
              <a:t>22.09.2017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928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5B97-4A53-44B2-98D5-6C4C42E50846}" type="datetime1">
              <a:rPr lang="ru-RU" smtClean="0"/>
              <a:pPr/>
              <a:t>22.09.2017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9279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6099-4FDB-4F8E-AC40-E617691921CA}" type="datetime1">
              <a:rPr lang="ru-RU" smtClean="0"/>
              <a:pPr/>
              <a:t>22.09.2017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586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6C6F-9A23-40FC-A496-439457D2237D}" type="datetime1">
              <a:rPr lang="ru-RU" smtClean="0"/>
              <a:pPr/>
              <a:t>22.09.2017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366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7133-AD85-43F9-9D0E-738CA7ADC1D5}" type="datetime1">
              <a:rPr lang="ru-RU" smtClean="0"/>
              <a:pPr/>
              <a:t>22.09.2017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184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1BA3-BC6F-47B5-9D16-F37631B0565E}" type="datetime1">
              <a:rPr lang="ru-RU" smtClean="0"/>
              <a:pPr/>
              <a:t>22.09.2017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124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74F4-123B-49B9-9653-4434B39EC17B}" type="datetime1">
              <a:rPr lang="ru-RU" smtClean="0"/>
              <a:pPr/>
              <a:t>22.09.2017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936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F878-5B8F-4402-AE11-955E20ECA8E7}" type="datetime1">
              <a:rPr lang="ru-RU" smtClean="0"/>
              <a:pPr/>
              <a:t>22.09.2017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609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2C20-9716-497A-A55F-9A3CD85F6419}" type="datetime1">
              <a:rPr lang="ru-RU" smtClean="0"/>
              <a:pPr/>
              <a:t>22.09.2017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319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97B4-DA39-4801-B735-8837D7F6548E}" type="datetime1">
              <a:rPr lang="ru-RU" smtClean="0"/>
              <a:pPr/>
              <a:t>22.09.2017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262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6BF6-D69C-453B-B1F8-92EC350CC2F1}" type="datetime1">
              <a:rPr lang="ru-RU" smtClean="0"/>
              <a:pPr/>
              <a:t>22.09.2017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73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0014D-6ED9-4FD0-94F0-E8FF769EC4F3}" type="datetime1">
              <a:rPr lang="ru-RU" smtClean="0"/>
              <a:pPr/>
              <a:t>22.09.2017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34938-ED84-43D3-B24A-3D9C7ACB39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602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Блок-схема: узел 15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с одним скругленным углом 1"/>
          <p:cNvSpPr/>
          <p:nvPr/>
        </p:nvSpPr>
        <p:spPr>
          <a:xfrm>
            <a:off x="-217714" y="402771"/>
            <a:ext cx="8621485" cy="5606143"/>
          </a:xfrm>
          <a:prstGeom prst="round1Rect">
            <a:avLst/>
          </a:prstGeom>
          <a:solidFill>
            <a:schemeClr val="accent4"/>
          </a:solidFill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-1" y="973324"/>
            <a:ext cx="820146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«Отличие ребенка с ОВЗ от ребенка – инвалида» </a:t>
            </a: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Заведующий, учитель -дефектолог МБКДУ «ПМПК»</a:t>
            </a: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Н.Н. Журавлева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dirty="0" smtClean="0"/>
              <a:t> </a:t>
            </a:r>
            <a:endParaRPr lang="ru-RU" sz="48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78863" y="4034748"/>
            <a:ext cx="5225143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79722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 rot="21064449">
            <a:off x="1241665" y="5329752"/>
            <a:ext cx="6961204" cy="1637678"/>
            <a:chOff x="1478062" y="5029200"/>
            <a:chExt cx="6961204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72674" y="5393764"/>
              <a:ext cx="1055914" cy="1055914"/>
            </a:xfrm>
            <a:prstGeom prst="flowChartConnec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850902" y="5606853"/>
              <a:ext cx="821873" cy="800100"/>
            </a:xfrm>
            <a:prstGeom prst="flowChartConnec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00874" y="5740189"/>
              <a:ext cx="710054" cy="691243"/>
            </a:xfrm>
            <a:prstGeom prst="flowChartConnector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478062" y="5854578"/>
              <a:ext cx="561857" cy="546972"/>
            </a:xfrm>
            <a:prstGeom prst="flowChartConnector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93531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364566"/>
            <a:ext cx="8654143" cy="5261317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10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0" y="0"/>
            <a:ext cx="9663794" cy="1215358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defRPr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обучающийся с ОВЗ не всегда является инвалидом, а ребенок – инвалид, ребенком с ОВЗ.</a:t>
            </a: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0" y="274638"/>
            <a:ext cx="8686800" cy="1118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0" y="1366032"/>
            <a:ext cx="8556625" cy="5238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Инвалидность может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не нуждаться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создании специальных условий обучения. Существуют инвалиды ( страдающие соматическими заболеваниями), не являющиеся детьми с ОВЗ.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i="1" u="sng" dirty="0" smtClean="0">
                <a:latin typeface="Times New Roman" pitchFamily="18" charset="0"/>
                <a:cs typeface="Times New Roman" pitchFamily="18" charset="0"/>
              </a:rPr>
              <a:t>Детей -  инвалидов  данной категории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обучают по  ООП соответствующего уровня образования (если нет заключения психолого-медико-педагогической комиссии (ПМПК)) или по АООП с учетом рекомендаций ПМПК и на основании ИПРА.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379827" y="225084"/>
            <a:ext cx="8207228" cy="13786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2800" dirty="0" smtClean="0"/>
          </a:p>
          <a:p>
            <a:pPr algn="ctr">
              <a:spcBef>
                <a:spcPct val="0"/>
              </a:spcBef>
              <a:defRPr/>
            </a:pPr>
            <a:endParaRPr lang="ru-RU" sz="2800" dirty="0" smtClean="0"/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364566"/>
            <a:ext cx="8654143" cy="5261317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11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0" y="0"/>
            <a:ext cx="9663794" cy="1215358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0" y="274638"/>
            <a:ext cx="8686800" cy="1118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0" y="1366032"/>
            <a:ext cx="8556625" cy="52387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класса, в котором обучаются только дети – инвалиды  с нарушением слуха, разрабатывается АООП НОО слабослышащих и позднооглохших  обучающихся, 2  вариант, 1 класс с 01.09 2017г.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том случае, если ребенок с конкретным заболеванием обучается в классе с нормативно  развивающимися детьми (инклюзия) или если ребенок с глухотой и умственной отсталостью обучается в классе, где остальные дети глухие с сохранным интеллектом, разрабатывается АОП.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этом дети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ОВЗ не являются инвалидами, пока не признаны таковыми федеральными государственными учреждения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медико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социальной экспертизы  (МСЭ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по Правилам, утвержденным постановлением Правительства  РФ от 20.02.2006 г. № 95. Таким образом,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ребенок с ОВЗ может одновременно быть инвалидом. И, наоборот, ребенок – инвалид может не относиться к обучающимся с ОВЗ.</a:t>
            </a:r>
          </a:p>
          <a:p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07963" y="211015"/>
            <a:ext cx="8207228" cy="8581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Например,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364566"/>
            <a:ext cx="8654143" cy="5261317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12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320320" y="-35761"/>
            <a:ext cx="9663794" cy="1215358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2016-2017 учебный год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0" y="274638"/>
            <a:ext cx="8686800" cy="1118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07963" y="211015"/>
            <a:ext cx="8207228" cy="13645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376432"/>
            <a:ext cx="950976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течение 2016-2017 учебного года принято и обследовано 82 ребенка – инвалида с различными патологиями в возрасте от 0 до 15 лет.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Всего в городе Соликамске  детей– инвалидов  - 282 на 1 июня 2017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них  детей – инвалидов дошкольного возраста - 104;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 – инвалидов школьного возраста  -178;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Получают образовательную услугу  156 детей школьного возраста  и дошкольного возраста – 49 детей;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получают образовательную услугу -82 ребенка.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364566"/>
            <a:ext cx="8654143" cy="5261317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13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0" y="0"/>
            <a:ext cx="9663794" cy="1215358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0" y="274638"/>
            <a:ext cx="8686800" cy="1118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07963" y="211015"/>
            <a:ext cx="8207228" cy="7033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8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8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Заключение ПМПК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1533465"/>
            <a:ext cx="1025216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результатам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–педагогического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обследования любого ребенка в возрасте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0 до 18 лет специалистами ПМПК родителю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(законному представителю)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выдается копия заключения,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заверенная печатью учреждения.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Заключение ПМПК и копии особых мнений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специалистов (при их наличии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 согласуют с родителями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(законными представителями) детей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выдают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им под подпись. Если родители не согласны с заключением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ПМПК по месту жительства, они могут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обжаловать его в центральной ПМПК  (п. 22 Положения,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утвержденного приказом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Минобрнауки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России от 20 сентября 2013 г. № 1082).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Заключение ПМПК содержит выводы о наличии либо отсутствии у ребенка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особенностей в физическом и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или) психическом развитии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(или)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отклонений в поведении.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Такие сведения, согласно части 1 статьи 10 Закона от 27 июля 2006 г. № 152-ФЗ,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являются персональными данными ребенка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364566"/>
            <a:ext cx="8654143" cy="5261317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14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0" y="0"/>
            <a:ext cx="9663794" cy="1215358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0" y="274638"/>
            <a:ext cx="8686800" cy="1118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07963" y="211015"/>
            <a:ext cx="8207228" cy="13645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0" y="1358900"/>
            <a:ext cx="7886700" cy="54991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допускается передавать третьим лицам информацию из заключения  ПМПК без письменного согласия родителей ребенка (п. 8 Положения, утвержденного приказом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России от 20 сентября 2013 г. № 1082).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Заключение  ПМПК является документом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подтверждающим право ребенка на обеспечение специальных условий для получения им образования. При отсутствии клинически значимых особенностей в физическом и ( или) психическом развитии ребенку ПМПК рекомендует ООП ( ДОО),(НОО),(ООО) или среднего общего образования. При выводе о  наличии особенностей развития, квалифицируемых как ОВЗ, ребенку рекомендуется обучение по АООП в соответствии с нозологией каждого ребенка.  Такой ребенок будет иметь статус «ОВЗ».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6082" name="Picture 2" descr="https://im1-tub-ru.yandex.net/i?id=1f1d70be9846952cfa70c8d9887a1fb3&amp;n=33&amp;h=215&amp;w=2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7310" y="5786814"/>
            <a:ext cx="1429908" cy="1071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316592" y="1364566"/>
            <a:ext cx="8654143" cy="5261317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15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0" y="0"/>
            <a:ext cx="9663794" cy="1215358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Заключение ПМПК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0" y="274638"/>
            <a:ext cx="8686800" cy="1118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07963" y="211015"/>
            <a:ext cx="8207228" cy="13645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417635" y="1612118"/>
            <a:ext cx="7886700" cy="549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ПМПК носит для родителей (законных представителей) детей рекомендательный характер (п. 23 Положения, утвержденного приказом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России от 20 сентября 2013 г. № 1082). Они самостоятельно принимают решение о том, предоставлять ли его в образовательные организации или нет.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Если родители предоставили в образовательную организацию заключение ПМПК о наличии отклонений в развитии и необходимости специальных условий для образования, образовательная организация обязана такие условия создать.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https://im1-tub-ru.yandex.net/i?id=1f1d70be9846952cfa70c8d9887a1fb3&amp;n=33&amp;h=215&amp;w=2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1126" y="5555711"/>
            <a:ext cx="1505243" cy="11276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364566"/>
            <a:ext cx="8654143" cy="5261317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16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0" y="0"/>
            <a:ext cx="9663794" cy="1215358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Заключение комиссии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0" y="274638"/>
            <a:ext cx="8686800" cy="1118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07963" y="211015"/>
            <a:ext cx="8207228" cy="13645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417635" y="1612118"/>
            <a:ext cx="7886700" cy="5499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Заключение комиссии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действительно для предоставления в образовательную организацию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течение календарного года,  с даты его получения. Если родители не передали заключение в течение одного года, придется получать заключение заново.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Так предусмотрено в пункте 23 Положения, утвержденного приказом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России от20 сентября 2013 г. № 1082.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Минимальный срок, на который ПМПК может дать рекомендации по созданию специальных образовательных условий, определяется членами ПМПК и варьируется от 3– 6 месяцев до года. Максимальный срок, на который даются рекомендации по созданию специальных условий получения образования детьми с ОВЗ, – длительность освоения уровня образования.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 переходе с уровня на уровень ребенок  с ОВЗ   должен пройти комплексное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медико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– педагогическое обследование на ПМПК   с целью подбора образовательной программы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Таким образом, ребенок с ОВЗ обследуется по итогам обучения начальной школы, по итогам обучения основного общего образования, если прописан повторный осмотр,  ( 9 классы с ЛУО).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Предоставление заключения ПМПК в образовательные организации является добровольным решением родителя.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 descr="https://im1-tub-ru.yandex.net/i?id=1f1d70be9846952cfa70c8d9887a1fb3&amp;n=33&amp;h=215&amp;w=2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7058" y="5730378"/>
            <a:ext cx="1505243" cy="11276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364566"/>
            <a:ext cx="8654143" cy="5261317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17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0" y="0"/>
            <a:ext cx="9663794" cy="1215358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457200" y="0"/>
            <a:ext cx="8686800" cy="1118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0"/>
            <a:ext cx="8615191" cy="17725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Какие условия необходимо  создать в образовательной организации  для обучения детей с ОВЗ и детей-инвалидов?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417635" y="1612118"/>
            <a:ext cx="7886700" cy="549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Чтобы обучать детей с ОВЗ и детей-инвалидов, образовательная организация: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· разрабатывает адаптированные основные общеобразовательные программы  для каждой категории детей с учетом заключений ПМПК;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· создает специальные условия обучения;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· утверждает необходимое штатное расписание;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осуществляет подбор педагогических, медицинских и других работников с учетом рекомендаций ПМПК.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 descr="https://im1-tub-ru.yandex.net/i?id=1f1d70be9846952cfa70c8d9887a1fb3&amp;n=33&amp;h=215&amp;w=2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1643" y="5344696"/>
            <a:ext cx="1505243" cy="11276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364566"/>
            <a:ext cx="8654143" cy="5261317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18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0" y="211015"/>
            <a:ext cx="9663794" cy="1215358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0" y="274638"/>
            <a:ext cx="8686800" cy="1118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365760" y="253220"/>
            <a:ext cx="8207228" cy="17303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Основаниями для создания специальных условий для обучения детей с ОВЗ и с инвалидностью служат: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389499" y="1688122"/>
            <a:ext cx="7886700" cy="5169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800" dirty="0" smtClean="0"/>
              <a:t>·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нормативные требования;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· заключение ПМПК – для обучающихся с ОВЗ (п. 23 Положения, утвержденного приказом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России от 20 сентября 2013 г. № 1082);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· индивидуальная программа реабилитации или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абилитации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для детей-инвалидов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(приложение 3 к приказу Минтруда России от 31 июля 2015 г. № 528н).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239150" y="1596683"/>
            <a:ext cx="8654143" cy="5261317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· специальные образовательные программы и методы обучения и воспитания;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·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специальные  образовательные программы, методы обучения и воспитания, специальные учебники, учебные пособия и дидактические материалы;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специальные технические средства обучения;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услуги ассистента (помощника), который оказывает обучающимся необходимую техническую помощь;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групповые и индивидуальные коррекционные занятия;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доступная среда (беспрепятственный доступ в здание и на территорию и т. д.);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сокращенное количество детей в учебной группе (классе).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19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0" y="0"/>
            <a:ext cx="9663794" cy="1215358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Условия для детей с ОВЗ и с инвалидностью, которые образовательная организация обеспечивает в соответствии с частью 3 статьи 79 Закона от 29 декабря 2012 г. № 273-ФЗ: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20263606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0" y="0"/>
            <a:ext cx="8686800" cy="1118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39152" y="0"/>
            <a:ext cx="8207228" cy="13645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704705"/>
            <a:ext cx="8654143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2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138794" y="247682"/>
            <a:ext cx="9663794" cy="1215358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0" y="274638"/>
            <a:ext cx="8686800" cy="1118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ru-RU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Федеральный закон от 29 декабря 2012 г.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 273-ФЗ "Об образовании в Российской Федерации"</a:t>
            </a:r>
            <a:endParaRPr kumimoji="0" lang="ru-RU" sz="4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253218" y="1803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Федеральный закон от 29 декабря 2012 года № 273 – ФЗ «Об образовании в Российской Федерации» (далее – Закон), вступивший в силу с 1 сентября 2013 года,  комплексно регулирует  отношения в сфере образования, в том числе образования инвалидов и лиц с ограниченными возможностями здоровья, а также устанавливает особенности организации образовательного процесса для названной категории обучающихся.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Частью 16 статьи 2 ФЗ – 273 « Об образовании» впервые в российской законодательной практике закреплено понятие «обучающийся  с ограниченными возможностями здоровья».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 descr="http://vadinsk.pnzreg.ru/files/vadinsk_pnzreg_ru/0a5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1888" y="5643196"/>
            <a:ext cx="3543300" cy="933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489857" y="1364566"/>
            <a:ext cx="8654143" cy="5261317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cap="all" dirty="0" smtClean="0"/>
              <a:t>–  </a:t>
            </a:r>
            <a:r>
              <a:rPr lang="ru-RU" sz="2800" cap="all" dirty="0" smtClean="0">
                <a:latin typeface="Times New Roman" pitchFamily="18" charset="0"/>
                <a:cs typeface="Times New Roman" pitchFamily="18" charset="0"/>
              </a:rPr>
              <a:t>это образовательная программа, адаптированная для обучения данной категории обучающихся с учетом особенностей их психофизического развития, индивидуальных возможностей, обеспечивающая коррекцию нарушений развития и социальную адаптацию.</a:t>
            </a:r>
          </a:p>
          <a:p>
            <a:r>
              <a:rPr lang="ru-RU" sz="2800" cap="all" dirty="0" smtClean="0">
                <a:latin typeface="Times New Roman" pitchFamily="18" charset="0"/>
                <a:cs typeface="Times New Roman" pitchFamily="18" charset="0"/>
              </a:rPr>
              <a:t>Законодательством предусматриваются особые условия реализации таких программ, в частности: особый порядок приема обучающихся в ОО; особый порядок выдачи документов об образовании; специальные условия реализации АООП.</a:t>
            </a:r>
          </a:p>
          <a:p>
            <a:endParaRPr lang="ru-RU" sz="2800" cap="all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20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0" y="0"/>
            <a:ext cx="9663794" cy="1215358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Адаптированная основная общеобразовательная программа начального общего образования обучающихся с задержкой психического развития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(далее –АООП НОО обучающихся с ЗПР)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20263606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0" y="0"/>
            <a:ext cx="8686800" cy="1118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67287" y="0"/>
            <a:ext cx="8207228" cy="13645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225083" y="0"/>
            <a:ext cx="8654143" cy="6668087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АООП разрабатываются по уровням образования при наличии в образовательной организации отдельных классов для обучающихся с ОВЗ (по категориям).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Адаптированная образовательная программа–это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образовательная  программа, адаптированная для обучения конкретного ребенка с ОВЗ.  АОП или индивидуальный учебный план разрабатывается для каждого обучающегося с ОВЗ при совместном обучении.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детей с ОВЗ, которые в 2017–2018  учебном году будут  обучаться  в третьем и последующих классах совместно с нормально развивающимися сверстниками, разрабатывается АОП на базе основной образовательной программы начального, основного или среднего общего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образования.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21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20263606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0" y="0"/>
            <a:ext cx="8686800" cy="1118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67287" y="0"/>
            <a:ext cx="8207228" cy="13645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247870" y="295007"/>
            <a:ext cx="8659812" cy="511968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в 1-е и 2-е  классы в 2017-2018  в школу пришли дети с ОВЗ, необходимо разработать АООП   с учетом вариантов и согласно заключениям ПМПК (на уровень начального образования) и организовать обучение по ней.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обучении ребенка с ОВЗ в среде нормально развивающихся сверстников (инклюзивное обучение) разрабатываются не только вариант АООП (на уровень начального образования), но и адаптированная образовательная программа (АОП) и (или) индивидуальный учебный план для учета особенностей его психофизического развития, индивидуальных возможностей и при необходимости обеспечивающий коррекцию нарушений развития и социальную адаптацию (ч. 1 ст. 79 Закона от 29 декабря 2012 г. № 273-ФЗ).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9218" name="Picture 2" descr="http://creditsrf.com/images/check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5053" y="4606339"/>
            <a:ext cx="2518947" cy="2518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364566"/>
            <a:ext cx="8654143" cy="5261317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23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337625" y="0"/>
            <a:ext cx="10001419" cy="1215358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Варианты примерных АООП НОО разработаны для восьми категорий обучающихся с ОВЗ: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20263606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0" y="0"/>
            <a:ext cx="8686800" cy="1118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67287" y="0"/>
            <a:ext cx="8207228" cy="13645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0" y="1434490"/>
            <a:ext cx="8659812" cy="5119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800" dirty="0" smtClean="0"/>
              <a:t>·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глухих – четыре варианта;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· слабослышащих и поздно оглохших – три варианта;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· слепых – четыре варианта;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· слабовидящих – три варианта;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· с тяжелыми нарушениями речи (ТНР) – два варианта;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· с нарушениями опорно-двигательного аппарата (НОДА) – четыре варианта;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· с задержкой психического развития (ЗПР) – два варианта;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· с расстройством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аутистического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спектра (РАС) – четыре варианта.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Picture 2" descr="http://expert.kgts.ru/images/content/NormativnieDocumen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1023" y="5691188"/>
            <a:ext cx="2072977" cy="1166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364566"/>
            <a:ext cx="8654143" cy="5261317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24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337625" y="0"/>
            <a:ext cx="10001419" cy="1215358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Варианты для АООП любых категорий обучающихся с ОВЗ предназначены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(приложения 1–8 к ФГОС НОО для обучающихся с ОВЗ):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20263606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0" y="0"/>
            <a:ext cx="8686800" cy="1118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67287" y="0"/>
            <a:ext cx="8207228" cy="13645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0" y="1448558"/>
            <a:ext cx="8510954" cy="51196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вариант 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для обучающихся с ОВЗ, не имеющих нарушений в интеллектуальной сфере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испособных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получить начальное общее образование, соответствующее по содержанию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образованию нормативно развивающихся сверстников, в те же сроки (4 года обучения на начальном уровне общего образования);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вариант 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для обучающихся с ОВЗ, не имеющих нарушений в интеллектуальной сфере, но по объективным причинам вынужденных получать начальное общее образование, соответствующее по содержанию и качеству образованию нормативно развивающихся сверстников, в пролонгированные сроки (5 или 6 лет обучения на начальном уровне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общего образования в зависимости от категории обучающихся с ОВЗ);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" name="Picture 2" descr="http://creditsrf.com/images/checkli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8750" y="5042439"/>
            <a:ext cx="2040645" cy="20406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364566"/>
            <a:ext cx="8654143" cy="5261317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25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337625" y="0"/>
            <a:ext cx="10001419" cy="1215358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Варианты для АООП любых категорий обучающихся с ОВЗ предназначены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(приложения 1–8 к ФГОС НОО для обучающихся с ОВЗ):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20263606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0" y="0"/>
            <a:ext cx="8686800" cy="1118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-281353" y="0"/>
            <a:ext cx="8207228" cy="13645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168812" y="1448557"/>
            <a:ext cx="8192745" cy="51196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вариант 3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для обучающихся с ОВЗ, имеющих нарушения в интеллектуальной сфере(легкую умственную отсталость), что не позволяет им получить начальное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общееобразование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соответствующее по содержанию и качеству образованию нормативно развивающихся сверстников, даже в пролонгированные сроки (в зависимости от  категории обучающихся с ОВЗ от 5 до 6 лет);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вариант 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для обучающихся с ОВЗ, имеющих нарушения в интеллектуальной сфере  (умеренную, тяжелую и глубокую умственную отсталость) и не способных получить  начальное общее образование, соотносимое по содержанию и итоговым достижениям с содержанием образования нормативно развивающихся сверстников, даже 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пролонгированные сроки (в зависимости от категории обучающихся с ОВЗ от 5 до 6 лет).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 descr="http://expert.kgts.ru/images/content/NormativnieDocumen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1023" y="5413052"/>
            <a:ext cx="2072977" cy="1166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364566"/>
            <a:ext cx="8654143" cy="5261317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26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337625" y="0"/>
            <a:ext cx="10001419" cy="1215358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Квалификация педагогических работников, работающих с обучающимися с ОВЗ.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20263606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0" y="0"/>
            <a:ext cx="8686800" cy="1118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-281353" y="0"/>
            <a:ext cx="8207228" cy="13645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168812" y="1448557"/>
            <a:ext cx="8192745" cy="5119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специалисты должны пройти профессиональную переподготовку или курсы повышения квалификации (в объеме от 72-х часов) по особенностям организации обучения и воспитания обучающихся с ОВЗ и (или) введения ФГОС НОО ОВЗ и(или) ФГОС обучающихся с умственной отсталостью, подтвержденные дипломом о профессиональной переподготовке или удостоверением о повышении квалификации установленного образца.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 descr="http://expert.kgts.ru/images/content/NormativnieDocumen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1023" y="5413052"/>
            <a:ext cx="2072977" cy="1166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364566"/>
            <a:ext cx="8654143" cy="5261317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27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337625" y="0"/>
            <a:ext cx="10001419" cy="1215358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Вопрос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д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олжен ли руководитель иметь специальное образование, если</a:t>
            </a:r>
          </a:p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образовательная организация реализует АООП?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20263606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0" y="0"/>
            <a:ext cx="8686800" cy="1118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-281353" y="0"/>
            <a:ext cx="8207228" cy="13645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168812" y="1448557"/>
            <a:ext cx="8192745" cy="5119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Руководящие работники (административный персонал) наряду со средним или высшим профессиональным педагогическим образованием должны иметь удостоверение о повышении квалификации в объеме от 72-х часов по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особенностям организации обучения и воспитания обучающихся с ОВЗ и (или)введения ФГОС НОО ОВЗ и (или) ФГОС обучающихся с умственной отсталостью.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 descr="http://expert.kgts.ru/images/content/NormativnieDocumen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1023" y="5413052"/>
            <a:ext cx="2072977" cy="1166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0"/>
            <a:ext cx="8654143" cy="6654018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Успехов в новых начинаниях, 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уважаемые коллеги!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28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20263606">
            <a:off x="6381261" y="832832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0" y="0"/>
            <a:ext cx="8686800" cy="1118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535892"/>
            <a:ext cx="8654143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3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223200" y="0"/>
            <a:ext cx="9663794" cy="821463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Обучающийся с ОВЗ –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0" y="274638"/>
            <a:ext cx="8686800" cy="1118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" y="1663500"/>
            <a:ext cx="8187397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 smtClean="0"/>
              <a:t> </a:t>
            </a:r>
            <a:r>
              <a:rPr lang="ru-RU" sz="3200" b="1" dirty="0" smtClean="0"/>
              <a:t>-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это физическое лицо, имеющее недостатки в физическом и ( или) психологическом развитии, и (или) отклонениями в поведении подтвержденные   ПМПК и препятствующие получению образования  без создания специальных условий.</a:t>
            </a:r>
          </a:p>
          <a:p>
            <a:pPr fontAlgn="base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 этом, данный термин распространяется как на лиц, признанных инвалидами, так и на лиц, инвалидами не являющихся.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·</a:t>
            </a:r>
          </a:p>
          <a:p>
            <a:pPr fontAlgn="base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606231"/>
            <a:ext cx="8654143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4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0" y="261750"/>
            <a:ext cx="9663794" cy="1454508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  обучающимся с ограниченными возможностями здоровья  могут быть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отнесены дети</a:t>
            </a: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0" y="274638"/>
            <a:ext cx="8686800" cy="1118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3895" y="1899138"/>
            <a:ext cx="818739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нарушениями слуха  (глухие(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неслышашие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слабослышащие дети с тяжелым недоразвитием речи,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ранооглохшие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позднооглохшие,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кохлеарно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имплантированные);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· с нарушениями зрения (слепые, слабовидящие);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· с тяжелыми нарушениями речи;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· с нарушениями опорно-двигательного аппарата;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· с задержкой психического развития;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· с расстройствами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аутистического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спектра;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· с умственной отсталостью (интеллектуальными нарушениями различной степени выраженности).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606231"/>
            <a:ext cx="8654143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5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0" y="261750"/>
            <a:ext cx="9663794" cy="1454508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Ребенок – инвалид</a:t>
            </a:r>
            <a:endParaRPr lang="ru-RU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0" y="274638"/>
            <a:ext cx="8686800" cy="1118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3895" y="1899138"/>
            <a:ext cx="818739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это лицо, имеющее нарушение  здоровья со стойким расстройством физических или психических функций организма, обусловленное заболеваниями, травмами, их последствиями, дефектами, которые приводят к ограничению жизнедеятельности и необходимой его социальной защиты.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606231"/>
            <a:ext cx="8654143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6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138794" y="247682"/>
            <a:ext cx="9663794" cy="1215358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Конкретного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перечня заболеваний, дающих  право на инвалидность, не существует – основанием для её получения является не наличие патологии как таковой,  а обусловленные  ею дисфункции органов, как то: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0" y="274638"/>
            <a:ext cx="8686800" cy="1118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3895" y="1899138"/>
            <a:ext cx="818739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Психические расстройства (интеллекта, сознания, памяти, мышления и т.д.);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речевые и языковые расстройства (немота, нарушения устной и письменной речи и т.д.);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сенсорные расстройства  (нарушения слуха, зрения, а также различных видов чувствительности – болевой, тактильной и т.д.);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двигательные расстройства,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ДЦП, нарушение координации движений;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физическое уродство(деформация частей тела или их патологическая диспропорция).</a:t>
            </a:r>
          </a:p>
          <a:p>
            <a:pPr fontAlgn="base">
              <a:buFont typeface="Arial" pitchFamily="34" charset="0"/>
              <a:buChar char="•"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606231"/>
            <a:ext cx="8654143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7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138794" y="247682"/>
            <a:ext cx="9663794" cy="1215358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Статус инвалидности определяется по нескольким группам: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0" y="274638"/>
            <a:ext cx="8686800" cy="1118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3895" y="1899138"/>
            <a:ext cx="81873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 заболеваниям двигательных функций;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заболеваниям пищеварительной и дыхательной систем;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нарушениям обменных процессов;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нарушениям органов зрения, слуха, обоняния и осязания;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нарушениям психического состояния.</a:t>
            </a:r>
          </a:p>
          <a:p>
            <a:pPr fontAlgn="base">
              <a:buFont typeface="Arial" pitchFamily="34" charset="0"/>
              <a:buChar char="•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Arial" pitchFamily="34" charset="0"/>
              <a:buChar char="•"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6" descr="http://www.schoolage.ru/uploads/users/59/171/%D0%A4%D0%93%D0%9E%D0%A1/%D0%B7%D0%B0%D0%B3%D1%80%D1%83%D0%B6%D0%B5%D0%BD%D0%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6732" y="5368640"/>
            <a:ext cx="2757268" cy="148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606231"/>
            <a:ext cx="8654143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8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138794" y="247682"/>
            <a:ext cx="9663794" cy="1215358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Кроме того, существует перечень заболеваний, для получения инвалидности на бессрочной основе: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0" y="246502"/>
            <a:ext cx="8686800" cy="1118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46742" y="1814288"/>
            <a:ext cx="8215087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злокачественные опухоли разной формы и локализации;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доброкачественные опухоли головного мозга;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тяжелые заболевания внутренних органов с прогрессирующим течением;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дефекты нижних и верхних конечностей;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полное отсутствие зрения и слуха.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753" y="6295518"/>
            <a:ext cx="500037" cy="48679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493690"/>
            <a:ext cx="8654143" cy="482405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 smtClean="0"/>
          </a:p>
          <a:p>
            <a:pPr fontAlgn="base"/>
            <a:endParaRPr lang="ru-RU" cap="all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93E34938-ED84-43D3-B24A-3D9C7ACB39DB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9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138794" y="247682"/>
            <a:ext cx="9663794" cy="1215358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Статус инвалида гражданам России присваивает Бюро медико-социальной экспертиз</a:t>
            </a:r>
            <a:r>
              <a:rPr lang="ru-RU" sz="3200" b="1" dirty="0" smtClean="0"/>
              <a:t>ы</a:t>
            </a:r>
            <a:endParaRPr lang="ru-RU" sz="3200" b="1" dirty="0"/>
          </a:p>
        </p:txBody>
      </p:sp>
      <p:grpSp>
        <p:nvGrpSpPr>
          <p:cNvPr id="2" name="Группа 13"/>
          <p:cNvGrpSpPr/>
          <p:nvPr/>
        </p:nvGrpSpPr>
        <p:grpSpPr>
          <a:xfrm rot="17853032">
            <a:off x="7534812" y="1001644"/>
            <a:ext cx="1820034" cy="399765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5266" y="5029200"/>
              <a:ext cx="1524000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93175" y="5497286"/>
              <a:ext cx="1055914" cy="1055914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25" y="5753100"/>
              <a:ext cx="821873" cy="8001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28894" y="5861957"/>
              <a:ext cx="710054" cy="691243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00860" y="6006228"/>
              <a:ext cx="561857" cy="546972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0" y="274638"/>
            <a:ext cx="8686800" cy="1118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46742" y="2108256"/>
            <a:ext cx="8215087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п. 1 Правил, утвержденных постановлением Правительства РФ от 20 февраля 2006 г.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№ 95). Получение справки об инвалидности и индивидуальной программы реабилитации или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абилитации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(ИПРА) не всегда требует обучение ребенка –инвалида по АООП. Например, дети с соматическими заболеваниями – заболеваниями сердца и сосудов, дыхательной системы, печени и почек, желудочно-кишечного тракта могут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обучаться по основной образовательной программе и не посещать ПМПК.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6769ad3832608acd54699af5276a224de640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</TotalTime>
  <Words>2429</Words>
  <Application>Microsoft Office PowerPoint</Application>
  <PresentationFormat>Экран (4:3)</PresentationFormat>
  <Paragraphs>464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Таня</cp:lastModifiedBy>
  <cp:revision>52</cp:revision>
  <cp:lastPrinted>2017-03-23T05:24:46Z</cp:lastPrinted>
  <dcterms:created xsi:type="dcterms:W3CDTF">2013-01-28T12:37:44Z</dcterms:created>
  <dcterms:modified xsi:type="dcterms:W3CDTF">2017-09-22T04:20:19Z</dcterms:modified>
</cp:coreProperties>
</file>